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191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81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81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Term ‘Machine Learning’ was coined in 1959 —&gt; based on a paper by Alan Turing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few ML examples from the past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“Skynet” a fictitious neural network from ‘Terminator’ franchise (scary, turned agains humans)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“The Mechanical Turk” (18th century) was not a ‘robot’, but a  human, hidden inside the machine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Alpha-Go - real ML, defeated the world champion in Go - ‘impossible’ with brute force</a:t>
            </a:r>
          </a:p>
          <a:p>
            <a:pPr defTabSz="457200"/>
            <a: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Present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It’s everywhere ?!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 Google, Amazon, Apple, Tesla, 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future ?!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can build it, with TensorFlow !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How?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Python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JavaScript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Machine Learning - what’s the problem? </a:t>
            </a:r>
          </a:p>
          <a:p>
            <a:pPr marL="1023055" lvl="1" indent="-388055" defTabSz="457200">
              <a:lnSpc>
                <a:spcPct val="117999"/>
              </a:lnSpc>
              <a:buSzPct val="100000"/>
              <a:buAutoNum type="arabicPeriod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ML is complicated  !</a:t>
            </a:r>
          </a:p>
          <a:p>
            <a:pPr marL="1023055" lvl="1" indent="-388055" defTabSz="457200">
              <a:lnSpc>
                <a:spcPct val="117999"/>
              </a:lnSpc>
              <a:buSzPct val="100000"/>
              <a:buAutoNum type="arabicPeriod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ML is slow !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Of course, we could train a model from scratch…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Requires experience and time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—&gt; Solution: transfer learning 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</a:t>
            </a:r>
          </a:p>
          <a:p>
            <a:r>
              <a:t>—&gt; Add a NEW classifier on top of the model, or on top of the convolutional base</a:t>
            </a:r>
          </a:p>
          <a:p>
            <a:r>
              <a:t>—&gt; Works best if the new classifier is ‘sufficiently alike’ the original classifiers</a:t>
            </a:r>
          </a:p>
          <a:p>
            <a:endParaRPr/>
          </a:p>
          <a:p>
            <a:r>
              <a:t>Fine tuning </a:t>
            </a:r>
          </a:p>
          <a:p>
            <a:r>
              <a:t>—&gt; Unfreeze the last set of layers </a:t>
            </a:r>
          </a:p>
          <a:p>
            <a:r>
              <a:t>—&gt; Jointly train those layers with our new classifier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this application, we’ll create a 2-layer fully connected model 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—&gt; Feature extraction on top of the entire (MobileNet) model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By creating a separate model, rather than adding layers to the mobilenet model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"freeze" the weights of the original MobileNet model</a:t>
            </a:r>
          </a:p>
          <a:p>
            <a:pPr marL="750093" lvl="1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only train weights from the new model.</a:t>
            </a:r>
          </a:p>
          <a:p>
            <a:pPr marL="305593" indent="-305593" defTabSz="457200">
              <a:lnSpc>
                <a:spcPct val="117999"/>
              </a:lnSpc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Much faster than building and training a model from scratch!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and subtitle">
    <p:bg>
      <p:bgPr>
        <a:gradFill flip="none" rotWithShape="1">
          <a:gsLst>
            <a:gs pos="0">
              <a:srgbClr val="000000"/>
            </a:gs>
            <a:gs pos="100000">
              <a:srgbClr val="531B9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3594100"/>
            <a:ext cx="24434800" cy="996682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17200" y="12903200"/>
            <a:ext cx="393701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219450" y="590550"/>
            <a:ext cx="20802600" cy="2006700"/>
          </a:xfrm>
          <a:prstGeom prst="rect">
            <a:avLst/>
          </a:prstGeom>
          <a:effectLst/>
        </p:spPr>
        <p:txBody>
          <a:bodyPr anchor="b"/>
          <a:lstStyle>
            <a:lvl1pPr algn="ctr">
              <a:defRPr sz="10800">
                <a:solidFill>
                  <a:srgbClr val="FFFB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Rectangle"/>
          <p:cNvSpPr/>
          <p:nvPr/>
        </p:nvSpPr>
        <p:spPr>
          <a:xfrm>
            <a:off x="8255000" y="3578671"/>
            <a:ext cx="16387068" cy="45561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50000"/>
              </a:srgbClr>
            </a:outerShdw>
          </a:effectLst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424242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67650" y="2882900"/>
            <a:ext cx="11944350" cy="4343400"/>
          </a:xfrm>
          <a:prstGeom prst="rect">
            <a:avLst/>
          </a:prstGeom>
        </p:spPr>
        <p:txBody>
          <a:bodyPr numCol="1" spcCol="38100"/>
          <a:lstStyle>
            <a:lvl1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29900" y="12903200"/>
            <a:ext cx="393701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7" y="5322094"/>
            <a:ext cx="10856121" cy="853916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AutoShape 3"/>
          <p:cNvSpPr/>
          <p:nvPr/>
        </p:nvSpPr>
        <p:spPr>
          <a:xfrm>
            <a:off x="0" y="12837320"/>
            <a:ext cx="24461450" cy="933408"/>
          </a:xfrm>
          <a:prstGeom prst="rect">
            <a:avLst/>
          </a:prstGeom>
          <a:solidFill>
            <a:srgbClr val="A6389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102" name="AutoShape 5"/>
          <p:cNvSpPr txBox="1"/>
          <p:nvPr/>
        </p:nvSpPr>
        <p:spPr>
          <a:xfrm>
            <a:off x="328612" y="12879041"/>
            <a:ext cx="883920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#DevoxxBreakOut</a:t>
            </a:r>
          </a:p>
        </p:txBody>
      </p:sp>
      <p:sp>
        <p:nvSpPr>
          <p:cNvPr id="103" name="AutoShape 4"/>
          <p:cNvSpPr txBox="1"/>
          <p:nvPr/>
        </p:nvSpPr>
        <p:spPr>
          <a:xfrm>
            <a:off x="13596937" y="12879041"/>
            <a:ext cx="1064895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@fbascheper</a:t>
            </a:r>
          </a:p>
        </p:txBody>
      </p:sp>
      <p:pic>
        <p:nvPicPr>
          <p:cNvPr id="104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46540" y="2558653"/>
            <a:ext cx="6372226" cy="1793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 rot="18900000">
            <a:off x="12561575" y="1016606"/>
            <a:ext cx="7615239" cy="6643689"/>
          </a:xfrm>
          <a:prstGeom prst="rect">
            <a:avLst/>
          </a:prstGeom>
          <a:solidFill>
            <a:srgbClr val="FFFFFF">
              <a:alpha val="75000"/>
            </a:srgbClr>
          </a:solidFill>
          <a:effectLst/>
        </p:spPr>
        <p:txBody>
          <a:bodyPr lIns="68579" tIns="68579" rIns="68579" bIns="68579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0909906" cy="9274224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68579" tIns="68579" rIns="68579" bIns="68579" numCol="1" spcCol="38100">
            <a:normAutofit/>
          </a:bodyPr>
          <a:lstStyle>
            <a:lvl1pPr marL="514350" indent="-5143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1pPr>
            <a:lvl2pPr marL="514350" indent="-571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2pPr>
            <a:lvl3pPr marL="514350" indent="4000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3pPr>
            <a:lvl4pPr marL="514350" indent="8572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4pPr>
            <a:lvl5pPr marL="514350" indent="13144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7" y="5322094"/>
            <a:ext cx="10856121" cy="853916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utoShape 3"/>
          <p:cNvSpPr/>
          <p:nvPr/>
        </p:nvSpPr>
        <p:spPr>
          <a:xfrm>
            <a:off x="0" y="12837320"/>
            <a:ext cx="24461450" cy="933408"/>
          </a:xfrm>
          <a:prstGeom prst="rect">
            <a:avLst/>
          </a:prstGeom>
          <a:solidFill>
            <a:srgbClr val="A6389B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116" name="AutoShape 5"/>
          <p:cNvSpPr txBox="1"/>
          <p:nvPr/>
        </p:nvSpPr>
        <p:spPr>
          <a:xfrm>
            <a:off x="328612" y="12879041"/>
            <a:ext cx="883920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#DevoxxBreakOut</a:t>
            </a:r>
          </a:p>
        </p:txBody>
      </p:sp>
      <p:sp>
        <p:nvSpPr>
          <p:cNvPr id="117" name="AutoShape 4"/>
          <p:cNvSpPr txBox="1"/>
          <p:nvPr/>
        </p:nvSpPr>
        <p:spPr>
          <a:xfrm>
            <a:off x="13596937" y="12879041"/>
            <a:ext cx="10648951" cy="678558"/>
          </a:xfrm>
          <a:prstGeom prst="rect">
            <a:avLst/>
          </a:prstGeom>
          <a:ln w="12700">
            <a:miter lim="400000"/>
          </a:ln>
          <a:effectLst>
            <a:outerShdw dist="38100" dir="5400000" rotWithShape="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@fbascheper</a:t>
            </a:r>
          </a:p>
        </p:txBody>
      </p:sp>
      <p:pic>
        <p:nvPicPr>
          <p:cNvPr id="118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946540" y="2558653"/>
            <a:ext cx="6372226" cy="179308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635794" y="916782"/>
            <a:ext cx="21493163" cy="1493043"/>
          </a:xfrm>
          <a:prstGeom prst="rect">
            <a:avLst/>
          </a:prstGeom>
          <a:solidFill>
            <a:srgbClr val="FFFFFF">
              <a:alpha val="74901"/>
            </a:srgbClr>
          </a:solidFill>
          <a:effectLst/>
        </p:spPr>
        <p:txBody>
          <a:bodyPr lIns="0" tIns="0" rIns="0" bIns="0">
            <a:normAutofit/>
          </a:bodyPr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634716" y="2969567"/>
            <a:ext cx="21494388" cy="9658351"/>
          </a:xfrm>
          <a:prstGeom prst="rect">
            <a:avLst/>
          </a:prstGeom>
          <a:solidFill>
            <a:srgbClr val="FFFFFF">
              <a:alpha val="74901"/>
            </a:srgbClr>
          </a:solidFill>
        </p:spPr>
        <p:txBody>
          <a:bodyPr lIns="0" tIns="0" rIns="0" bIns="0" numCol="1" spcCol="38100">
            <a:normAutofit/>
          </a:bodyPr>
          <a:lstStyle>
            <a:lvl1pPr marL="514350" indent="-5143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1pPr>
            <a:lvl2pPr marL="514350" indent="-571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2pPr>
            <a:lvl3pPr marL="514350" indent="4000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3pPr>
            <a:lvl4pPr marL="514350" indent="8572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4pPr>
            <a:lvl5pPr marL="514350" indent="1314450" algn="ctr">
              <a:spcBef>
                <a:spcPts val="0"/>
              </a:spcBef>
              <a:buSzTx/>
              <a:buNone/>
              <a:defRPr sz="4400" b="1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50165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23368000" cy="9658350"/>
          </a:xfrm>
          <a:prstGeom prst="rect">
            <a:avLst/>
          </a:prstGeom>
        </p:spPr>
        <p:txBody>
          <a:bodyPr numCol="1" spcCol="38100"/>
          <a:lstStyle>
            <a:lvl2pPr marL="1616675">
              <a:buChar char="‣"/>
            </a:lvl2pPr>
            <a:lvl3pPr marL="2311400" indent="-711200">
              <a:buSzPct val="171000"/>
              <a:buChar char="-"/>
            </a:lvl3pPr>
            <a:lvl4pPr marL="3051775">
              <a:buChar char="✓"/>
            </a:lvl4pPr>
            <a:lvl5pPr marL="3953475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23368000" cy="9658350"/>
          </a:xfrm>
          <a:prstGeom prst="rect">
            <a:avLst/>
          </a:prstGeom>
        </p:spPr>
        <p:txBody>
          <a:bodyPr spcCol="11684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emo"/>
          <p:cNvSpPr txBox="1"/>
          <p:nvPr/>
        </p:nvSpPr>
        <p:spPr>
          <a:xfrm>
            <a:off x="8062317" y="4718050"/>
            <a:ext cx="7792939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sz="216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Demo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26785" y="13373100"/>
            <a:ext cx="393701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1…"/>
          <p:cNvSpPr txBox="1">
            <a:spLocks noGrp="1"/>
          </p:cNvSpPr>
          <p:nvPr>
            <p:ph type="body" idx="13"/>
          </p:nvPr>
        </p:nvSpPr>
        <p:spPr>
          <a:xfrm>
            <a:off x="508000" y="2959100"/>
            <a:ext cx="23368000" cy="9331921"/>
          </a:xfrm>
          <a:prstGeom prst="rect">
            <a:avLst/>
          </a:prstGeom>
          <a:solidFill>
            <a:srgbClr val="F8F7E4"/>
          </a:solidFill>
          <a:ln w="38100">
            <a:solidFill>
              <a:srgbClr val="000000"/>
            </a:solidFill>
          </a:ln>
        </p:spPr>
        <p:txBody>
          <a:bodyPr numCol="1" spcCol="38100" anchor="ctr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1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2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t>Line n</a:t>
            </a:r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idx="13"/>
          </p:nvPr>
        </p:nvSpPr>
        <p:spPr>
          <a:xfrm>
            <a:off x="508000" y="-10541292"/>
            <a:ext cx="23368001" cy="23367999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59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>
            <a:spLocks noGrp="1"/>
          </p:cNvSpPr>
          <p:nvPr>
            <p:ph type="pic" idx="13"/>
          </p:nvPr>
        </p:nvSpPr>
        <p:spPr>
          <a:xfrm>
            <a:off x="507999" y="-10222710"/>
            <a:ext cx="23368003" cy="23048565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69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no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>
            <a:spLocks noGrp="1"/>
          </p:cNvSpPr>
          <p:nvPr>
            <p:ph type="pic" idx="13"/>
          </p:nvPr>
        </p:nvSpPr>
        <p:spPr>
          <a:xfrm>
            <a:off x="507999" y="-10754238"/>
            <a:ext cx="23368003" cy="24196493"/>
          </a:xfrm>
          <a:prstGeom prst="rect">
            <a:avLst/>
          </a:prstGeom>
        </p:spPr>
        <p:txBody>
          <a:bodyPr lIns="91439" tIns="45719" rIns="91439" bIns="45719" numCol="1" spcCol="38100"/>
          <a:lstStyle/>
          <a:p>
            <a:endParaRPr/>
          </a:p>
        </p:txBody>
      </p:sp>
      <p:sp>
        <p:nvSpPr>
          <p:cNvPr id="78" name="&lt;&lt; Attribution &gt;&gt;"/>
          <p:cNvSpPr txBox="1">
            <a:spLocks noGrp="1"/>
          </p:cNvSpPr>
          <p:nvPr>
            <p:ph type="body" sz="quarter" idx="14"/>
          </p:nvPr>
        </p:nvSpPr>
        <p:spPr>
          <a:xfrm>
            <a:off x="508000" y="12903200"/>
            <a:ext cx="23368000" cy="575208"/>
          </a:xfrm>
          <a:prstGeom prst="rect">
            <a:avLst/>
          </a:prstGeom>
          <a:effectLst>
            <a:outerShdw blurRad="88900" dist="50800" dir="2700000" rotWithShape="0">
              <a:srgbClr val="B5F0F1">
                <a:alpha val="58999"/>
              </a:srgbClr>
            </a:outerShdw>
          </a:effectLst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SzTx/>
              <a:buNone/>
              <a:defRPr sz="1000"/>
            </a:lvl1pPr>
          </a:lstStyle>
          <a:p>
            <a:r>
              <a:t>&lt;&lt; Attribution &gt;&gt;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lmos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228600" y="-19050"/>
            <a:ext cx="24593550" cy="2457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31485" y="12903200"/>
            <a:ext cx="393701" cy="419100"/>
          </a:xfrm>
          <a:prstGeom prst="rect">
            <a:avLst/>
          </a:prstGeom>
          <a:ln w="12700">
            <a:miter lim="400000"/>
          </a:ln>
        </p:spPr>
        <p:txBody>
          <a:bodyPr wrap="none" lIns="76200" tIns="76200" rIns="76200" bIns="762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343150" y="190500"/>
            <a:ext cx="21526500" cy="2247900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2381250" y="2952750"/>
            <a:ext cx="21526500" cy="965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numCol="2" spcCol="1076325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819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901700" marR="0" indent="-685800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1794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-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2556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Tx/>
        <a:buChar char="‣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8833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1754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4675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27596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0517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343875" marR="0" indent="-778475" algn="l" defTabSz="81915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71000"/>
        <a:buFontTx/>
        <a:buChar char="•"/>
        <a:tabLst/>
        <a:defRPr sz="54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191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heper/tensorflow-js-workshop/blob/master/docs/instructions.md" TargetMode="External"/><Relationship Id="rId2" Type="http://schemas.openxmlformats.org/officeDocument/2006/relationships/hyperlink" Target="https://github.com/fbascheper/tensorflow-js-workshop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fjs-mode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bascheper/tensorflow-js-workshop/blob/master/docs/instructions.md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0.tif"/><Relationship Id="rId5" Type="http://schemas.openxmlformats.org/officeDocument/2006/relationships/image" Target="../media/image15.jpeg"/><Relationship Id="rId10" Type="http://schemas.openxmlformats.org/officeDocument/2006/relationships/image" Target="../media/image19.tif"/><Relationship Id="rId4" Type="http://schemas.openxmlformats.org/officeDocument/2006/relationships/image" Target="../media/image13.png"/><Relationship Id="rId9" Type="http://schemas.openxmlformats.org/officeDocument/2006/relationships/image" Target="../media/image18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14" y="-31750"/>
            <a:ext cx="28907118" cy="14092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6" y="485775"/>
            <a:ext cx="3340101" cy="144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"/>
          <p:cNvSpPr txBox="1"/>
          <p:nvPr/>
        </p:nvSpPr>
        <p:spPr>
          <a:xfrm>
            <a:off x="12355145" y="8157319"/>
            <a:ext cx="165101" cy="55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marL="457200" indent="-317500" algn="l" defTabSz="457200">
              <a:lnSpc>
                <a:spcPts val="3300"/>
              </a:lnSpc>
              <a:buClr>
                <a:srgbClr val="000000"/>
              </a:buClr>
              <a:buSzPct val="75000"/>
              <a:buFont typeface="Arial"/>
              <a:buChar char="•"/>
              <a:defRPr sz="1422">
                <a:latin typeface="+mn-lt"/>
                <a:ea typeface="+mn-ea"/>
                <a:cs typeface="+mn-cs"/>
                <a:sym typeface="Arial"/>
              </a:defRPr>
            </a:pPr>
            <a:endParaRPr>
              <a:ln w="0" cap="flat">
                <a:solidFill>
                  <a:srgbClr val="000000"/>
                </a:solidFill>
                <a:prstDash val="solid"/>
                <a:miter lim="400000"/>
              </a:ln>
              <a:noFill/>
            </a:endParaRPr>
          </a:p>
        </p:txBody>
      </p:sp>
      <p:sp>
        <p:nvSpPr>
          <p:cNvPr id="133" name="Break out of the browser with…"/>
          <p:cNvSpPr txBox="1">
            <a:spLocks noGrp="1"/>
          </p:cNvSpPr>
          <p:nvPr>
            <p:ph type="title" idx="4294967295"/>
          </p:nvPr>
        </p:nvSpPr>
        <p:spPr>
          <a:xfrm>
            <a:off x="-553107" y="4457438"/>
            <a:ext cx="14367944" cy="5113842"/>
          </a:xfrm>
          <a:prstGeom prst="rect">
            <a:avLst/>
          </a:prstGeom>
          <a:effectLst/>
        </p:spPr>
        <p:txBody>
          <a:bodyPr anchor="t"/>
          <a:lstStyle/>
          <a:p>
            <a:pPr algn="ctr">
              <a:defRPr sz="10000">
                <a:solidFill>
                  <a:srgbClr val="FFFB00"/>
                </a:solidFill>
              </a:defRPr>
            </a:pPr>
            <a:r>
              <a:t>Break out of the browser with</a:t>
            </a:r>
          </a:p>
          <a:p>
            <a:pPr algn="ctr">
              <a:defRPr sz="10000">
                <a:solidFill>
                  <a:srgbClr val="FFFB00"/>
                </a:solidFill>
              </a:defRPr>
            </a:pPr>
            <a:r>
              <a:t>TensorFlow.js</a:t>
            </a:r>
          </a:p>
        </p:txBody>
      </p:sp>
      <p:sp>
        <p:nvSpPr>
          <p:cNvPr id="134" name="Erik-Berndt Scheper…"/>
          <p:cNvSpPr txBox="1">
            <a:spLocks noGrp="1"/>
          </p:cNvSpPr>
          <p:nvPr>
            <p:ph type="body" sz="quarter" idx="4294967295"/>
          </p:nvPr>
        </p:nvSpPr>
        <p:spPr>
          <a:xfrm>
            <a:off x="658690" y="10697038"/>
            <a:ext cx="11944351" cy="2170555"/>
          </a:xfrm>
          <a:prstGeom prst="rect">
            <a:avLst/>
          </a:prstGeom>
        </p:spPr>
        <p:txBody>
          <a:bodyPr numCol="1" spcCol="38100" anchor="ctr"/>
          <a:lstStyle/>
          <a:p>
            <a: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Erik-Berndt Scheper</a:t>
            </a:r>
          </a:p>
          <a:p>
            <a:pPr marL="0" indent="0" algn="ctr">
              <a:spcBef>
                <a:spcPts val="0"/>
              </a:spcBef>
              <a:buSzTx/>
              <a:buNone/>
              <a:defRPr sz="4400" b="1">
                <a:solidFill>
                  <a:srgbClr val="00F9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Edwin Derks</a:t>
            </a:r>
          </a:p>
        </p:txBody>
      </p:sp>
      <p:pic>
        <p:nvPicPr>
          <p:cNvPr id="135" name="unknown.png" descr="unknow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390" y="11223515"/>
            <a:ext cx="3149601" cy="111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he good, the bad and the ug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good, the bad and the ugly</a:t>
            </a:r>
          </a:p>
        </p:txBody>
      </p:sp>
      <p:sp>
        <p:nvSpPr>
          <p:cNvPr id="210" name="The good ?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good ?!</a:t>
            </a:r>
          </a:p>
          <a:p>
            <a:pPr lvl="1"/>
            <a:r>
              <a:rPr dirty="0"/>
              <a:t>Easy to get into (due to .</a:t>
            </a:r>
            <a:r>
              <a:rPr dirty="0" err="1"/>
              <a:t>js</a:t>
            </a:r>
            <a:r>
              <a:rPr dirty="0"/>
              <a:t>) and prototype</a:t>
            </a:r>
          </a:p>
          <a:p>
            <a:pPr lvl="1"/>
            <a:r>
              <a:rPr dirty="0"/>
              <a:t>Import TensorFlow and </a:t>
            </a:r>
            <a:r>
              <a:rPr dirty="0" err="1"/>
              <a:t>Keras</a:t>
            </a:r>
            <a:r>
              <a:rPr dirty="0"/>
              <a:t> models</a:t>
            </a:r>
          </a:p>
          <a:p>
            <a:pPr lvl="1"/>
            <a:r>
              <a:rPr dirty="0"/>
              <a:t>Local data storage and processing (GDPR!)</a:t>
            </a:r>
          </a:p>
          <a:p>
            <a:pPr lvl="1"/>
            <a:r>
              <a:rPr dirty="0" err="1"/>
              <a:t>TensorBoard</a:t>
            </a:r>
            <a:r>
              <a:rPr dirty="0"/>
              <a:t> support recently added</a:t>
            </a:r>
          </a:p>
          <a:p>
            <a:pPr>
              <a:lnSpc>
                <a:spcPct val="150000"/>
              </a:lnSpc>
            </a:pPr>
            <a:r>
              <a:rPr dirty="0"/>
              <a:t>The bad</a:t>
            </a:r>
          </a:p>
          <a:p>
            <a:pPr lvl="1"/>
            <a:r>
              <a:rPr dirty="0"/>
              <a:t>Performance is slower than Python</a:t>
            </a:r>
          </a:p>
          <a:p>
            <a:pPr>
              <a:lnSpc>
                <a:spcPct val="150000"/>
              </a:lnSpc>
            </a:pPr>
            <a:r>
              <a:rPr dirty="0"/>
              <a:t>The ugly</a:t>
            </a:r>
          </a:p>
          <a:p>
            <a:pPr lvl="1"/>
            <a:r>
              <a:rPr dirty="0" err="1"/>
              <a:t>Javascript</a:t>
            </a:r>
            <a:r>
              <a:rPr dirty="0"/>
              <a:t> ?!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1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1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# 1. Install NodeJS (if you haven’t already done so ...)…"/>
          <p:cNvSpPr txBox="1">
            <a:spLocks noGrp="1"/>
          </p:cNvSpPr>
          <p:nvPr>
            <p:ph type="body" idx="13"/>
          </p:nvPr>
        </p:nvSpPr>
        <p:spPr>
          <a:xfrm>
            <a:off x="508000" y="1638806"/>
            <a:ext cx="23368000" cy="1197250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1. Install NodeJS (if you haven’t already done so ...)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2. Clone GIT repository 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git clone </a:t>
            </a:r>
            <a:r>
              <a:rPr u="sng" dirty="0">
                <a:hlinkClick r:id="rId2"/>
              </a:rPr>
              <a:t>https://github.com/fbascheper/tensorflow-js-workshop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</a:t>
            </a:r>
            <a:r>
              <a:rPr dirty="0" err="1"/>
              <a:t>npm</a:t>
            </a:r>
            <a:r>
              <a:rPr dirty="0"/>
              <a:t> install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3. Run </a:t>
            </a:r>
            <a:r>
              <a:rPr dirty="0" err="1"/>
              <a:t>npm</a:t>
            </a:r>
            <a:r>
              <a:rPr dirty="0"/>
              <a:t> install AND (as always) - ignore </a:t>
            </a:r>
            <a:r>
              <a:rPr dirty="0" err="1"/>
              <a:t>npm</a:t>
            </a:r>
            <a:r>
              <a:rPr dirty="0"/>
              <a:t> warnings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cd </a:t>
            </a:r>
            <a:r>
              <a:rPr dirty="0" err="1"/>
              <a:t>tensorflow</a:t>
            </a:r>
            <a:r>
              <a:rPr dirty="0"/>
              <a:t>-</a:t>
            </a:r>
            <a:r>
              <a:rPr dirty="0" err="1"/>
              <a:t>js</a:t>
            </a:r>
            <a:r>
              <a:rPr dirty="0"/>
              <a:t>-workshop</a:t>
            </a:r>
          </a:p>
          <a:p>
            <a:pPr marL="0" indent="0">
              <a:spcBef>
                <a:spcPts val="0"/>
              </a:spcBef>
              <a:buSzTx/>
              <a:buNone/>
              <a:defRPr sz="4800" i="1">
                <a:gradFill flip="none" rotWithShape="1">
                  <a:gsLst>
                    <a:gs pos="0">
                      <a:schemeClr val="accent1">
                        <a:satOff val="-3355"/>
                        <a:lumOff val="26614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$ </a:t>
            </a:r>
            <a:r>
              <a:rPr dirty="0" err="1"/>
              <a:t>npm</a:t>
            </a:r>
            <a:r>
              <a:rPr dirty="0"/>
              <a:t> install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4. Follow the instructions in “docs” or online at</a:t>
            </a: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3"/>
              </a:rPr>
              <a:t>https://github.com/fbascheper/</a:t>
            </a:r>
            <a:endParaRPr lang="nl-NL" u="sng" dirty="0">
              <a:hlinkClick r:id="rId3"/>
            </a:endParaRP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3"/>
              </a:rPr>
              <a:t>tensorflow-js-workshop/blob/master/docs/instructions.md</a:t>
            </a:r>
            <a:r>
              <a:rPr dirty="0"/>
              <a:t>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5. We’re here to HELP - if you need it.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There’s an intermezzo - a few more sheets - after assignment 3.</a:t>
            </a:r>
          </a:p>
        </p:txBody>
      </p:sp>
      <p:sp>
        <p:nvSpPr>
          <p:cNvPr id="220" name="Hands-on Lab - part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Hands-on Lab - part 1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2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2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despair-513529_640.jpg" descr="despair-513529_640.jpg"/>
          <p:cNvPicPr>
            <a:picLocks noGrp="1"/>
          </p:cNvPicPr>
          <p:nvPr>
            <p:ph type="pic" idx="13"/>
          </p:nvPr>
        </p:nvPicPr>
        <p:blipFill>
          <a:blip r:embed="rId3"/>
          <a:srcRect t="16499" b="16499"/>
          <a:stretch>
            <a:fillRect/>
          </a:stretch>
        </p:blipFill>
        <p:spPr>
          <a:xfrm>
            <a:off x="508000" y="2159000"/>
            <a:ext cx="23368000" cy="10617365"/>
          </a:xfrm>
          <a:prstGeom prst="rect">
            <a:avLst/>
          </a:prstGeom>
        </p:spPr>
      </p:pic>
      <p:sp>
        <p:nvSpPr>
          <p:cNvPr id="230" name="https://pixabay.com/nl/photos/wanhoop-alleen-archetype-archetypes-513529/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https://pixabay.com/nl/photos/wanhoop-alleen-archetype-archetypes-513529/</a:t>
            </a:r>
          </a:p>
        </p:txBody>
      </p:sp>
      <p:sp>
        <p:nvSpPr>
          <p:cNvPr id="231" name="What’s the probl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the problem?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3" name="ML IS COMPLICATED…"/>
          <p:cNvSpPr txBox="1"/>
          <p:nvPr/>
        </p:nvSpPr>
        <p:spPr>
          <a:xfrm rot="20301489">
            <a:off x="4303222" y="6070599"/>
            <a:ext cx="15777557" cy="32004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>
              <a:defRPr sz="10000" cap="small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ML IS COMPLICATED</a:t>
            </a:r>
          </a:p>
          <a:p>
            <a:pPr>
              <a:defRPr sz="10000" cap="small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&amp; TIME CONSUMING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90DC2-35B2-3245-871A-5BB1F303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976" y="6858000"/>
            <a:ext cx="13059399" cy="37689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ransfer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Transfer learning</a:t>
            </a:r>
          </a:p>
        </p:txBody>
      </p:sp>
      <p:sp>
        <p:nvSpPr>
          <p:cNvPr id="241" name="Use a ‘pre-trained’ model…"/>
          <p:cNvSpPr txBox="1">
            <a:spLocks noGrp="1"/>
          </p:cNvSpPr>
          <p:nvPr>
            <p:ph type="body" idx="1"/>
          </p:nvPr>
        </p:nvSpPr>
        <p:spPr>
          <a:xfrm>
            <a:off x="508000" y="2863850"/>
            <a:ext cx="23368000" cy="9658350"/>
          </a:xfrm>
          <a:prstGeom prst="rect">
            <a:avLst/>
          </a:prstGeom>
        </p:spPr>
        <p:txBody>
          <a:bodyPr/>
          <a:lstStyle/>
          <a:p>
            <a:r>
              <a:rPr dirty="0"/>
              <a:t>Use a ‘pre-trained’ model</a:t>
            </a:r>
          </a:p>
          <a:p>
            <a:pPr lvl="1"/>
            <a:r>
              <a:rPr dirty="0"/>
              <a:t>Trained on a large dataset</a:t>
            </a:r>
            <a:endParaRPr lang="nl-NL" dirty="0"/>
          </a:p>
          <a:p>
            <a:pPr lvl="1"/>
            <a:r>
              <a:rPr dirty="0"/>
              <a:t>Will effectively serve as a ‘generic model’ of the visual world</a:t>
            </a:r>
          </a:p>
          <a:p>
            <a:endParaRPr lang="nl-NL" dirty="0"/>
          </a:p>
          <a:p>
            <a:r>
              <a:rPr dirty="0"/>
              <a:t>Available pre-trained models:</a:t>
            </a:r>
            <a:endParaRPr lang="nl-NL" dirty="0"/>
          </a:p>
          <a:p>
            <a:pPr lvl="1"/>
            <a:r>
              <a:rPr u="sng" dirty="0">
                <a:hlinkClick r:id="rId3"/>
              </a:rPr>
              <a:t>https://github.com/tensorflow/tfjs-models</a:t>
            </a:r>
            <a:r>
              <a:rPr dirty="0"/>
              <a:t> </a:t>
            </a:r>
          </a:p>
          <a:p>
            <a:endParaRPr lang="nl-NL" dirty="0"/>
          </a:p>
          <a:p>
            <a:r>
              <a:rPr dirty="0"/>
              <a:t>Two scenario’s</a:t>
            </a:r>
          </a:p>
          <a:p>
            <a:pPr lvl="1"/>
            <a:r>
              <a:rPr dirty="0"/>
              <a:t>Feature extraction</a:t>
            </a:r>
          </a:p>
          <a:p>
            <a:pPr lvl="1"/>
            <a:r>
              <a:rPr dirty="0"/>
              <a:t>Fine-tuning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2440" y="282792"/>
            <a:ext cx="4818511" cy="4015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uiExpand="1" build="p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eature extraction vs fine-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vs fine-tuning</a:t>
            </a:r>
          </a:p>
        </p:txBody>
      </p:sp>
      <p:sp>
        <p:nvSpPr>
          <p:cNvPr id="248" name="Feature extr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Feature extraction</a:t>
            </a:r>
          </a:p>
          <a:p>
            <a:pPr lvl="1"/>
            <a:r>
              <a:rPr dirty="0"/>
              <a:t>Using the entire model</a:t>
            </a:r>
            <a:endParaRPr lang="nl-NL" dirty="0"/>
          </a:p>
          <a:p>
            <a:pPr lvl="1"/>
            <a:r>
              <a:rPr dirty="0"/>
              <a:t>Or the convolutional base</a:t>
            </a:r>
            <a:endParaRPr lang="nl-NL" dirty="0"/>
          </a:p>
          <a:p>
            <a:endParaRPr lang="en-US" dirty="0"/>
          </a:p>
          <a:p>
            <a:r>
              <a:rPr dirty="0"/>
              <a:t>Fine tuning</a:t>
            </a:r>
          </a:p>
          <a:p>
            <a:pPr lvl="1"/>
            <a:r>
              <a:rPr dirty="0"/>
              <a:t>Unfreeze top layers</a:t>
            </a:r>
          </a:p>
          <a:p>
            <a:pPr lvl="1"/>
            <a:r>
              <a:rPr dirty="0"/>
              <a:t>And jointly train </a:t>
            </a:r>
          </a:p>
          <a:p>
            <a:pPr lvl="2"/>
            <a:r>
              <a:rPr dirty="0"/>
              <a:t>newly added classifier layers </a:t>
            </a:r>
          </a:p>
          <a:p>
            <a:pPr lvl="2"/>
            <a:r>
              <a:rPr dirty="0"/>
              <a:t>And the last layers of the frozen mode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uiExpand="1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eature extraction vs fine-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extraction vs fine-tuning</a:t>
            </a:r>
          </a:p>
        </p:txBody>
      </p:sp>
      <p:sp>
        <p:nvSpPr>
          <p:cNvPr id="254" name="Feature extra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Feature extraction</a:t>
            </a:r>
          </a:p>
          <a:p>
            <a:pPr lvl="1">
              <a:defRPr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Using the entire model</a:t>
            </a:r>
          </a:p>
          <a:p>
            <a:pPr lvl="1"/>
            <a:r>
              <a:rPr dirty="0"/>
              <a:t>Or the convolutional base</a:t>
            </a:r>
          </a:p>
          <a:p>
            <a:endParaRPr lang="nl-NL" dirty="0"/>
          </a:p>
          <a:p>
            <a:r>
              <a:rPr dirty="0"/>
              <a:t>Fine tuning</a:t>
            </a:r>
          </a:p>
          <a:p>
            <a:pPr lvl="1"/>
            <a:r>
              <a:rPr dirty="0"/>
              <a:t>Unfreeze top layers</a:t>
            </a:r>
          </a:p>
          <a:p>
            <a:pPr lvl="1"/>
            <a:r>
              <a:rPr dirty="0"/>
              <a:t>And jointly train </a:t>
            </a:r>
          </a:p>
          <a:p>
            <a:pPr lvl="2"/>
            <a:r>
              <a:rPr dirty="0"/>
              <a:t>newly added classifier layers </a:t>
            </a:r>
          </a:p>
          <a:p>
            <a:pPr lvl="2"/>
            <a:r>
              <a:rPr dirty="0"/>
              <a:t>And the last layers of the frozen mode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Next step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steps? </a:t>
            </a:r>
          </a:p>
        </p:txBody>
      </p:sp>
      <p:sp>
        <p:nvSpPr>
          <p:cNvPr id="260" name="Create a 2-layer fully connected model.…"/>
          <p:cNvSpPr txBox="1">
            <a:spLocks noGrp="1"/>
          </p:cNvSpPr>
          <p:nvPr>
            <p:ph type="body" idx="1"/>
          </p:nvPr>
        </p:nvSpPr>
        <p:spPr>
          <a:xfrm>
            <a:off x="495300" y="2952750"/>
            <a:ext cx="23368000" cy="9658350"/>
          </a:xfrm>
          <a:prstGeom prst="rect">
            <a:avLst/>
          </a:prstGeom>
        </p:spPr>
        <p:txBody>
          <a:bodyPr/>
          <a:lstStyle/>
          <a:p>
            <a:r>
              <a:rPr dirty="0"/>
              <a:t>Create a 2-layer fully connected model. </a:t>
            </a:r>
          </a:p>
          <a:p>
            <a:pPr lvl="1"/>
            <a:r>
              <a:rPr dirty="0"/>
              <a:t>Layer 1 - </a:t>
            </a:r>
            <a:r>
              <a:rPr dirty="0" err="1"/>
              <a:t>MobileNet</a:t>
            </a:r>
            <a:r>
              <a:rPr dirty="0"/>
              <a:t> model</a:t>
            </a:r>
          </a:p>
          <a:p>
            <a:pPr lvl="1"/>
            <a:r>
              <a:rPr dirty="0"/>
              <a:t>Layer 2 - Newly trained model using webcam images</a:t>
            </a:r>
          </a:p>
          <a:p>
            <a:endParaRPr lang="nl-NL" dirty="0"/>
          </a:p>
          <a:p>
            <a:r>
              <a:rPr dirty="0"/>
              <a:t>Effective result</a:t>
            </a:r>
          </a:p>
          <a:p>
            <a:pPr lvl="1"/>
            <a:r>
              <a:rPr dirty="0"/>
              <a:t>The weights of the </a:t>
            </a:r>
            <a:r>
              <a:rPr dirty="0" err="1"/>
              <a:t>mobilenet</a:t>
            </a:r>
            <a:r>
              <a:rPr dirty="0"/>
              <a:t> model are ‘frozen’ </a:t>
            </a:r>
          </a:p>
          <a:p>
            <a:pPr lvl="1"/>
            <a:r>
              <a:rPr dirty="0"/>
              <a:t>Predictions based on the weights of the connected model</a:t>
            </a:r>
          </a:p>
          <a:p>
            <a:endParaRPr lang="nl-NL" dirty="0"/>
          </a:p>
          <a:p>
            <a:r>
              <a:rPr dirty="0"/>
              <a:t>Much faster than building and training a model from scratch!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6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Hands-on Lab - part two</a:t>
            </a:r>
          </a:p>
          <a:p>
            <a:pPr marL="444500" indent="-228600">
              <a:buSzPct val="80000"/>
              <a:buBlip>
                <a:blip r:embed="rId3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26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6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- Let’s me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- Let’s meet</a:t>
            </a:r>
          </a:p>
        </p:txBody>
      </p:sp>
      <p:sp>
        <p:nvSpPr>
          <p:cNvPr id="138" name="Erik-Berndt Scheper…"/>
          <p:cNvSpPr txBox="1">
            <a:spLocks noGrp="1"/>
          </p:cNvSpPr>
          <p:nvPr>
            <p:ph type="body" sz="quarter" idx="1"/>
          </p:nvPr>
        </p:nvSpPr>
        <p:spPr>
          <a:xfrm>
            <a:off x="639116" y="2218141"/>
            <a:ext cx="16132258" cy="4030273"/>
          </a:xfrm>
          <a:prstGeom prst="rect">
            <a:avLst/>
          </a:prstGeom>
        </p:spPr>
        <p:txBody>
          <a:bodyPr/>
          <a:lstStyle/>
          <a:p>
            <a:pPr marL="0" indent="0" algn="r">
              <a:buSzTx/>
              <a:buNone/>
            </a:pPr>
            <a:r>
              <a:t>Erik-Berndt Scheper</a:t>
            </a:r>
          </a:p>
          <a:p>
            <a:pPr marL="0" indent="0" algn="r">
              <a:buSzTx/>
              <a:buNone/>
              <a:defRPr sz="4000"/>
            </a:pPr>
            <a:endParaRPr/>
          </a:p>
          <a:p>
            <a:pPr marL="0" indent="0" algn="r">
              <a:buSzTx/>
              <a:buNone/>
              <a:defRPr sz="4000"/>
            </a:pPr>
            <a:r>
              <a:t>CodeSmith @ Ordina JTech</a:t>
            </a:r>
          </a:p>
          <a:p>
            <a:pPr marL="0" indent="0" algn="r">
              <a:buSzTx/>
              <a:buNone/>
              <a:defRPr sz="4000"/>
            </a:pPr>
            <a:r>
              <a:t>Contracted by Ministry of Justice and Security </a:t>
            </a:r>
          </a:p>
          <a:p>
            <a:pPr marL="0" indent="0" algn="r">
              <a:buSzTx/>
              <a:buNone/>
              <a:defRPr sz="4000"/>
            </a:pPr>
            <a:r>
              <a:t>Passion for Big Data technologies &amp; Machine learning</a:t>
            </a:r>
          </a:p>
        </p:txBody>
      </p:sp>
      <p:pic>
        <p:nvPicPr>
          <p:cNvPr id="139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378" y="11723482"/>
            <a:ext cx="31496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3399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rcRect b="8315"/>
          <a:stretch>
            <a:fillRect/>
          </a:stretch>
        </p:blipFill>
        <p:spPr>
          <a:xfrm>
            <a:off x="512398" y="6494654"/>
            <a:ext cx="6350153" cy="6346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9978" y="2286000"/>
            <a:ext cx="63500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Edwin Derks…"/>
          <p:cNvSpPr txBox="1"/>
          <p:nvPr/>
        </p:nvSpPr>
        <p:spPr>
          <a:xfrm>
            <a:off x="7679112" y="8784530"/>
            <a:ext cx="12417405" cy="422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/>
          <a:lstStyle/>
          <a:p>
            <a:pPr algn="l">
              <a:spcBef>
                <a:spcPts val="1500"/>
              </a:spcBef>
              <a:defRPr sz="5400"/>
            </a:pPr>
            <a:r>
              <a:rPr dirty="0"/>
              <a:t>Edwin Derks</a:t>
            </a:r>
          </a:p>
          <a:p>
            <a:pPr algn="l">
              <a:spcBef>
                <a:spcPts val="1500"/>
              </a:spcBef>
              <a:defRPr sz="4000"/>
            </a:pPr>
            <a:endParaRPr dirty="0"/>
          </a:p>
          <a:p>
            <a:pPr algn="l">
              <a:spcBef>
                <a:spcPts val="1500"/>
              </a:spcBef>
              <a:defRPr sz="4000"/>
            </a:pPr>
            <a:r>
              <a:rPr dirty="0" err="1"/>
              <a:t>CodeSmith</a:t>
            </a:r>
            <a:r>
              <a:rPr dirty="0"/>
              <a:t> @ </a:t>
            </a:r>
            <a:r>
              <a:rPr dirty="0" err="1"/>
              <a:t>Ordina</a:t>
            </a:r>
            <a:r>
              <a:rPr dirty="0"/>
              <a:t> </a:t>
            </a:r>
            <a:r>
              <a:rPr dirty="0" err="1"/>
              <a:t>JTech</a:t>
            </a:r>
            <a:endParaRPr dirty="0"/>
          </a:p>
          <a:p>
            <a:pPr algn="l">
              <a:spcBef>
                <a:spcPts val="1500"/>
              </a:spcBef>
              <a:defRPr sz="4000"/>
            </a:pPr>
            <a:r>
              <a:rPr dirty="0"/>
              <a:t>Contracted by </a:t>
            </a:r>
            <a:r>
              <a:rPr lang="nl-NL" dirty="0"/>
              <a:t>BMW Group</a:t>
            </a:r>
            <a:endParaRPr dirty="0"/>
          </a:p>
          <a:p>
            <a:pPr algn="l">
              <a:spcBef>
                <a:spcPts val="1500"/>
              </a:spcBef>
              <a:defRPr sz="4000"/>
            </a:pPr>
            <a:r>
              <a:rPr dirty="0"/>
              <a:t>Independent Developer Advocate for Jakarta EE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41" grpId="4" animBg="1" advAuto="0"/>
      <p:bldP spid="142" grpId="2" animBg="1" advAuto="0"/>
      <p:bldP spid="14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# 1. Go ahead with the instructions in “docs” or online at…"/>
          <p:cNvSpPr txBox="1">
            <a:spLocks noGrp="1"/>
          </p:cNvSpPr>
          <p:nvPr>
            <p:ph type="body" idx="13"/>
          </p:nvPr>
        </p:nvSpPr>
        <p:spPr>
          <a:xfrm>
            <a:off x="508000" y="2247900"/>
            <a:ext cx="23368000" cy="107543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1. Go ahead with the instructions in “docs” or online at</a:t>
            </a:r>
          </a:p>
          <a:p>
            <a:pPr marL="0" lvl="8" indent="182880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u="sng" dirty="0">
                <a:hlinkClick r:id="rId2"/>
              </a:rPr>
              <a:t>https://github.com/fbascheper/tensorflow-js-workshop/blob/master/docs/instructions.md</a:t>
            </a:r>
            <a:r>
              <a:rPr dirty="0"/>
              <a:t> 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2. We’re still here to HELP - if you like.</a:t>
            </a:r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48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</p:txBody>
      </p:sp>
      <p:sp>
        <p:nvSpPr>
          <p:cNvPr id="270" name="Hands-on Lab - par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Hands-on Lab - part 2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74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one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2"/>
              </a:buBlip>
            </a:pPr>
            <a:r>
              <a:t>Hands-on Lab - part two</a:t>
            </a:r>
          </a:p>
          <a:p>
            <a:pPr marL="444500" indent="-228600">
              <a:buSzPct val="80000"/>
              <a:buBlip>
                <a:blip r:embed="rId3"/>
              </a:buBlip>
            </a:pPr>
            <a:r>
              <a:t>Feedback &amp; wrap-up</a:t>
            </a:r>
          </a:p>
        </p:txBody>
      </p:sp>
      <p:pic>
        <p:nvPicPr>
          <p:cNvPr id="275" name="agenda-683065_640.jpg" descr="agenda-683065_640.jpg"/>
          <p:cNvPicPr>
            <a:picLocks noChangeAspect="1"/>
          </p:cNvPicPr>
          <p:nvPr/>
        </p:nvPicPr>
        <p:blipFill>
          <a:blip r:embed="rId4"/>
          <a:srcRect l="27812" r="27812"/>
          <a:stretch>
            <a:fillRect/>
          </a:stretch>
        </p:blipFill>
        <p:spPr>
          <a:xfrm>
            <a:off x="508000" y="2204729"/>
            <a:ext cx="7073900" cy="10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77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eedback ?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Feedback ?!</a:t>
            </a:r>
          </a:p>
        </p:txBody>
      </p:sp>
      <p:sp>
        <p:nvSpPr>
          <p:cNvPr id="280" name="Emai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Email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dirty="0" err="1"/>
              <a:t>Erik-Berndt.Scheper@Ordina.nl</a:t>
            </a:r>
            <a:endParaRPr dirty="0"/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dirty="0" err="1"/>
              <a:t>Edwin.Derks@Ordina.nl</a:t>
            </a:r>
            <a:endParaRPr dirty="0"/>
          </a:p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 dirty="0"/>
          </a:p>
          <a:p>
            <a:r>
              <a:rPr dirty="0"/>
              <a:t>Twitter</a:t>
            </a:r>
          </a:p>
          <a:p>
            <a:pPr lvl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dirty="0"/>
              <a:t>@</a:t>
            </a:r>
            <a:r>
              <a:rPr dirty="0" err="1"/>
              <a:t>fbascheper</a:t>
            </a:r>
            <a:r>
              <a:rPr dirty="0"/>
              <a:t> 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Thank-you-word-cloud.jpg" descr="Thank-you-word-cloud.jpg"/>
          <p:cNvPicPr>
            <a:picLocks noChangeAspect="1"/>
          </p:cNvPicPr>
          <p:nvPr/>
        </p:nvPicPr>
        <p:blipFill>
          <a:blip r:embed="rId2"/>
          <a:srcRect l="2016" r="2016"/>
          <a:stretch>
            <a:fillRect/>
          </a:stretch>
        </p:blipFill>
        <p:spPr>
          <a:xfrm>
            <a:off x="507999" y="765508"/>
            <a:ext cx="233680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https://commons.wikimedia.org/wiki/File:Thank-you-word-cloud.jpg"/>
          <p:cNvSpPr txBox="1"/>
          <p:nvPr/>
        </p:nvSpPr>
        <p:spPr>
          <a:xfrm>
            <a:off x="508000" y="12903200"/>
            <a:ext cx="233680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000"/>
            </a:lvl1pPr>
          </a:lstStyle>
          <a:p>
            <a:r>
              <a:t>https://commons.wikimedia.org/wiki/File:Thank-you-word-cloud.jpg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>
            <a:spLocks noGrp="1"/>
          </p:cNvSpPr>
          <p:nvPr>
            <p:ph type="title"/>
          </p:nvPr>
        </p:nvSpPr>
        <p:spPr>
          <a:xfrm>
            <a:off x="508000" y="190500"/>
            <a:ext cx="21526500" cy="2247900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6" name="Introduction…"/>
          <p:cNvSpPr txBox="1">
            <a:spLocks noGrp="1"/>
          </p:cNvSpPr>
          <p:nvPr>
            <p:ph type="body" idx="1"/>
          </p:nvPr>
        </p:nvSpPr>
        <p:spPr>
          <a:xfrm>
            <a:off x="8128000" y="2952750"/>
            <a:ext cx="14320340" cy="9658350"/>
          </a:xfrm>
          <a:prstGeom prst="rect">
            <a:avLst/>
          </a:prstGeom>
        </p:spPr>
        <p:txBody>
          <a:bodyPr/>
          <a:lstStyle/>
          <a:p>
            <a:pPr marL="444500" indent="-228600">
              <a:buSzPct val="80000"/>
              <a:buBlip>
                <a:blip r:embed="rId2"/>
              </a:buBlip>
            </a:pPr>
            <a:r>
              <a:t>Introduction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Hands-on Lab - part one 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Intermezzo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Hands-on Lab - part two </a:t>
            </a:r>
          </a:p>
          <a:p>
            <a:pPr marL="444500" indent="-228600">
              <a:buSzPct val="80000"/>
              <a:buBlip>
                <a:blip r:embed="rId2"/>
              </a:buBlip>
              <a:defRPr>
                <a:solidFill>
                  <a:srgbClr val="A9B7C6"/>
                </a:solidFill>
              </a:defRPr>
            </a:pPr>
            <a:r>
              <a:t>Feedback &amp; wrap-up</a:t>
            </a:r>
          </a:p>
        </p:txBody>
      </p:sp>
      <p:pic>
        <p:nvPicPr>
          <p:cNvPr id="147" name="agenda-683065_640.jpg" descr="agenda-683065_640.jpg"/>
          <p:cNvPicPr>
            <a:picLocks noChangeAspect="1"/>
          </p:cNvPicPr>
          <p:nvPr/>
        </p:nvPicPr>
        <p:blipFill>
          <a:blip r:embed="rId3"/>
          <a:srcRect l="27812" r="27812"/>
          <a:stretch>
            <a:fillRect/>
          </a:stretch>
        </p:blipFill>
        <p:spPr>
          <a:xfrm>
            <a:off x="508000" y="2204729"/>
            <a:ext cx="7078134" cy="1061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9" name="https://pixabay.com/p-683065/"/>
          <p:cNvSpPr txBox="1"/>
          <p:nvPr/>
        </p:nvSpPr>
        <p:spPr>
          <a:xfrm>
            <a:off x="508000" y="12827000"/>
            <a:ext cx="7073900" cy="575208"/>
          </a:xfrm>
          <a:prstGeom prst="rect">
            <a:avLst/>
          </a:prstGeom>
          <a:ln w="12700">
            <a:miter lim="400000"/>
          </a:ln>
          <a:effectLst>
            <a:outerShdw blurRad="88900" dist="508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 defTabSz="457200">
              <a:lnSpc>
                <a:spcPts val="2500"/>
              </a:lnSpc>
              <a:defRPr sz="933">
                <a:solidFill>
                  <a:srgbClr val="606060"/>
                </a:solidFill>
              </a:defRPr>
            </a:lvl1pPr>
          </a:lstStyle>
          <a:p>
            <a:r>
              <a:t>https://pixabay.com/p-683065/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4630995" y="2398695"/>
            <a:ext cx="6550665" cy="10620739"/>
            <a:chOff x="0" y="0"/>
            <a:chExt cx="6550663" cy="10620737"/>
          </a:xfrm>
        </p:grpSpPr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50664" cy="8918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Alan Turing…"/>
            <p:cNvSpPr txBox="1"/>
            <p:nvPr/>
          </p:nvSpPr>
          <p:spPr>
            <a:xfrm>
              <a:off x="1745130" y="9071337"/>
              <a:ext cx="3060403" cy="154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/>
            <a:p>
              <a:r>
                <a:t>Alan Turing</a:t>
              </a:r>
            </a:p>
            <a:p>
              <a:r>
                <a:t>1959</a:t>
              </a:r>
            </a:p>
          </p:txBody>
        </p:sp>
      </p:grpSp>
      <p:sp>
        <p:nvSpPr>
          <p:cNvPr id="154" name="Machine learning… the past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the past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58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57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478" y="3934670"/>
            <a:ext cx="6039195" cy="452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5" descr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8" grpId="2" animBg="1" advAuto="0"/>
      <p:bldP spid="159" grpId="3" animBg="1" advAuto="0"/>
      <p:bldP spid="159" grpId="4" animBg="1" advAuto="0"/>
      <p:bldP spid="160" grpId="5" animBg="1" advAuto="0"/>
      <p:bldP spid="161" grpId="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5" y="2398695"/>
            <a:ext cx="6550665" cy="891860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Machine learning… the present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</a:t>
            </a:r>
            <a:r>
              <a:rPr i="1">
                <a:solidFill>
                  <a:schemeClr val="accent5"/>
                </a:solidFill>
              </a:rPr>
              <a:t>the present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70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68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69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5" descr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111" y="3977268"/>
            <a:ext cx="12232357" cy="6880698"/>
          </a:xfrm>
          <a:prstGeom prst="rect">
            <a:avLst/>
          </a:prstGeom>
          <a:ln w="279400" cap="sq">
            <a:solidFill>
              <a:srgbClr val="C8C6BD"/>
            </a:solidFill>
            <a:miter/>
          </a:ln>
          <a:effectLst>
            <a:outerShdw blurRad="381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5" y="2398695"/>
            <a:ext cx="6550665" cy="8918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Machine learning… the future ?!"/>
          <p:cNvSpPr txBox="1">
            <a:spLocks noGrp="1"/>
          </p:cNvSpPr>
          <p:nvPr>
            <p:ph type="title" idx="4294967295"/>
          </p:nvPr>
        </p:nvSpPr>
        <p:spPr>
          <a:xfrm>
            <a:off x="508000" y="190500"/>
            <a:ext cx="23368000" cy="2247900"/>
          </a:xfrm>
          <a:prstGeom prst="rect">
            <a:avLst/>
          </a:prstGeom>
        </p:spPr>
        <p:txBody>
          <a:bodyPr/>
          <a:lstStyle/>
          <a:p>
            <a:r>
              <a:t>Machine learning… </a:t>
            </a:r>
            <a:r>
              <a:rPr i="1" cap="small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</a:rPr>
              <a:t>the future ?!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82" name="Content Placeholder 4"/>
          <p:cNvGrpSpPr/>
          <p:nvPr/>
        </p:nvGrpSpPr>
        <p:grpSpPr>
          <a:xfrm>
            <a:off x="664933" y="2967037"/>
            <a:ext cx="8657770" cy="6464662"/>
            <a:chOff x="0" y="0"/>
            <a:chExt cx="8657769" cy="6464661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8657770" cy="646466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defRPr b="1">
                  <a:latin typeface="+mn-lt"/>
                  <a:ea typeface="+mn-ea"/>
                  <a:cs typeface="+mn-cs"/>
                  <a:sym typeface="Arial"/>
                </a:defRPr>
              </a:pPr>
              <a:endParaRPr/>
            </a:p>
          </p:txBody>
        </p:sp>
        <p:pic>
          <p:nvPicPr>
            <p:cNvPr id="181" name="image8.png" descr="image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657770" cy="6464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6341" y="2918626"/>
            <a:ext cx="6030502" cy="643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2213" y="6966012"/>
            <a:ext cx="9920593" cy="539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111" y="3977268"/>
            <a:ext cx="12232357" cy="6880698"/>
          </a:xfrm>
          <a:prstGeom prst="rect">
            <a:avLst/>
          </a:prstGeom>
          <a:ln w="279400" cap="sq">
            <a:solidFill>
              <a:srgbClr val="C8C6BD"/>
            </a:solidFill>
            <a:miter/>
          </a:ln>
          <a:effectLst>
            <a:outerShdw blurRad="381000" rotWithShape="0">
              <a:srgbClr val="000000">
                <a:alpha val="43000"/>
              </a:srgbClr>
            </a:outerShdw>
          </a:effectLst>
        </p:spPr>
      </p:pic>
      <p:grpSp>
        <p:nvGrpSpPr>
          <p:cNvPr id="188" name="Group"/>
          <p:cNvGrpSpPr/>
          <p:nvPr/>
        </p:nvGrpSpPr>
        <p:grpSpPr>
          <a:xfrm>
            <a:off x="2991173" y="3512819"/>
            <a:ext cx="10664610" cy="9423243"/>
            <a:chOff x="0" y="0"/>
            <a:chExt cx="10664608" cy="9423241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10664609" cy="9423242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defTabSz="876300">
                <a:defRPr sz="54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910" y="1528791"/>
              <a:ext cx="7638791" cy="6365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4976" y="4432345"/>
            <a:ext cx="6981358" cy="2057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2041" y="6169211"/>
            <a:ext cx="5748600" cy="57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9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nso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</a:t>
            </a:r>
          </a:p>
        </p:txBody>
      </p:sp>
      <p:sp>
        <p:nvSpPr>
          <p:cNvPr id="195" name="Google DeepBrain library for ML since 201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DeepBrain library for ML since 2011</a:t>
            </a:r>
          </a:p>
          <a:p>
            <a:r>
              <a:t>Open sourced in 2015</a:t>
            </a:r>
          </a:p>
          <a:p>
            <a:r>
              <a:t>Tensor = multidimensional data array </a:t>
            </a:r>
            <a:r>
              <a:rPr i="1"/>
              <a:t>(in math…)</a:t>
            </a:r>
          </a:p>
          <a:p>
            <a:r>
              <a:t>Hardware: TensorFlow Processing Unit since 2016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187" y="1733332"/>
            <a:ext cx="6981358" cy="205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nsorFlow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TensorFlow.js</a:t>
            </a:r>
          </a:p>
        </p:txBody>
      </p:sp>
      <p:sp>
        <p:nvSpPr>
          <p:cNvPr id="200" name="Started out as deeplearn.js using WebG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Started out as deeplearn.js using WebGL</a:t>
            </a:r>
          </a:p>
          <a:p>
            <a:r>
              <a:t>Most TensorFlow API bindings supported</a:t>
            </a:r>
          </a:p>
          <a:p>
            <a:r>
              <a:t>Develop using JavaScript, TypeScript and Node.js</a:t>
            </a:r>
          </a:p>
          <a:p>
            <a:r>
              <a:t>Imports TensorFlow(.js) and Keras models</a:t>
            </a:r>
          </a:p>
          <a:p>
            <a:r>
              <a:t>Runs almost everywhere!</a:t>
            </a:r>
          </a:p>
          <a:p>
            <a:r>
              <a:t>Local data storage, no need to deploy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318" y="1019779"/>
            <a:ext cx="5748600" cy="574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nsorflow(.js) is all I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Tensorflow(.js) is all I need?</a:t>
            </a:r>
          </a:p>
        </p:txBody>
      </p:sp>
      <p:sp>
        <p:nvSpPr>
          <p:cNvPr id="205" name="Yes, but ……"/>
          <p:cNvSpPr txBox="1">
            <a:spLocks noGrp="1"/>
          </p:cNvSpPr>
          <p:nvPr>
            <p:ph type="body" idx="1"/>
          </p:nvPr>
        </p:nvSpPr>
        <p:spPr>
          <a:xfrm>
            <a:off x="508000" y="2952750"/>
            <a:ext cx="14382154" cy="96583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0000"/>
              </a:lnSpc>
              <a:buSzTx/>
              <a:buNone/>
            </a:pPr>
            <a:r>
              <a:t>Yes, but …</a:t>
            </a:r>
          </a:p>
          <a:p>
            <a:pPr marL="952500" indent="-952500">
              <a:buSzPct val="100000"/>
              <a:buAutoNum type="arabicPeriod"/>
            </a:pPr>
            <a:r>
              <a:t>It is a tool to achieve your goals</a:t>
            </a:r>
          </a:p>
          <a:p>
            <a:pPr marL="952500" indent="-952500">
              <a:buSzPct val="100000"/>
              <a:buAutoNum type="arabicPeriod"/>
            </a:pPr>
            <a:r>
              <a:t>Your parameters matter!</a:t>
            </a:r>
          </a:p>
          <a:p>
            <a:pPr lvl="1"/>
            <a:r>
              <a:t>Quality of input data</a:t>
            </a:r>
          </a:p>
          <a:p>
            <a:pPr lvl="1"/>
            <a:r>
              <a:t>Quality and amount of your verification data</a:t>
            </a:r>
          </a:p>
          <a:p>
            <a:pPr lvl="1"/>
            <a:r>
              <a:t>Configuration of your neural network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88635" y="12903200"/>
            <a:ext cx="2794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69" y="3812130"/>
            <a:ext cx="8583778" cy="793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1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381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76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8191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1052</Words>
  <Application>Microsoft Macintosh PowerPoint</Application>
  <PresentationFormat>Custom</PresentationFormat>
  <Paragraphs>222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Consolas</vt:lpstr>
      <vt:lpstr>Gill Sans</vt:lpstr>
      <vt:lpstr>Helvetica</vt:lpstr>
      <vt:lpstr>Helvetica Neue</vt:lpstr>
      <vt:lpstr>Lucida Grande</vt:lpstr>
      <vt:lpstr>White</vt:lpstr>
      <vt:lpstr>Break out of the browser with TensorFlow.js</vt:lpstr>
      <vt:lpstr>Introduction - Let’s meet</vt:lpstr>
      <vt:lpstr>Agenda</vt:lpstr>
      <vt:lpstr>Machine learning… the past</vt:lpstr>
      <vt:lpstr>Machine learning… the present</vt:lpstr>
      <vt:lpstr>Machine learning… the future ?!</vt:lpstr>
      <vt:lpstr>TensorFlow</vt:lpstr>
      <vt:lpstr>TensorFlow.js</vt:lpstr>
      <vt:lpstr> Tensorflow(.js) is all I need?</vt:lpstr>
      <vt:lpstr>The good, the bad and the ugly</vt:lpstr>
      <vt:lpstr>Agenda</vt:lpstr>
      <vt:lpstr>Hands-on Lab - part 1</vt:lpstr>
      <vt:lpstr>Agenda</vt:lpstr>
      <vt:lpstr>What’s the problem?</vt:lpstr>
      <vt:lpstr>Transfer learning</vt:lpstr>
      <vt:lpstr>Feature extraction vs fine-tuning</vt:lpstr>
      <vt:lpstr>Feature extraction vs fine-tuning</vt:lpstr>
      <vt:lpstr>Next steps? </vt:lpstr>
      <vt:lpstr>Agenda</vt:lpstr>
      <vt:lpstr>Hands-on Lab - part 2</vt:lpstr>
      <vt:lpstr>Agenda</vt:lpstr>
      <vt:lpstr>Feedback ?!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 out of the browser with TensorFlow.js</dc:title>
  <cp:lastModifiedBy>Scheper, Erik-Berndt</cp:lastModifiedBy>
  <cp:revision>4</cp:revision>
  <dcterms:modified xsi:type="dcterms:W3CDTF">2019-09-16T15:57:01Z</dcterms:modified>
</cp:coreProperties>
</file>